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6" r:id="rId5"/>
    <p:sldId id="257" r:id="rId6"/>
    <p:sldId id="258" r:id="rId7"/>
    <p:sldId id="259" r:id="rId8"/>
    <p:sldId id="273" r:id="rId9"/>
    <p:sldId id="260" r:id="rId10"/>
    <p:sldId id="274" r:id="rId11"/>
    <p:sldId id="270" r:id="rId12"/>
    <p:sldId id="262" r:id="rId13"/>
    <p:sldId id="271" r:id="rId14"/>
    <p:sldId id="275" r:id="rId15"/>
    <p:sldId id="276" r:id="rId16"/>
    <p:sldId id="278" r:id="rId17"/>
    <p:sldId id="277" r:id="rId18"/>
    <p:sldId id="280" r:id="rId19"/>
    <p:sldId id="279" r:id="rId20"/>
    <p:sldId id="281" r:id="rId21"/>
    <p:sldId id="269" r:id="rId22"/>
    <p:sldId id="28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7FBB"/>
    <a:srgbClr val="8C510A"/>
    <a:srgbClr val="543005"/>
    <a:srgbClr val="BF812D"/>
    <a:srgbClr val="764408"/>
    <a:srgbClr val="197DCE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274" autoAdjust="0"/>
  </p:normalViewPr>
  <p:slideViewPr>
    <p:cSldViewPr snapToGrid="0" showGuides="1">
      <p:cViewPr varScale="1">
        <p:scale>
          <a:sx n="111" d="100"/>
          <a:sy n="111" d="100"/>
        </p:scale>
        <p:origin x="91" y="35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0.08733</cdr:y>
    </cdr:from>
    <cdr:to>
      <cdr:x>1</cdr:x>
      <cdr:y>0.9435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404566A-9FF2-6051-6435-EEAD38D8FCE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401245"/>
          <a:ext cx="4509470" cy="393382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0.89556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364CC891-8F43-F24C-98EE-19B7BC88986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334000" cy="41148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20.07.2023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20.07.2023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rowdflower/twitter-airline-sentiment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US AIRLINE SENTIMENT ANALYSIS</a:t>
            </a:r>
            <a:endParaRPr lang="ru-RU" sz="4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Task: </a:t>
            </a:r>
            <a:r>
              <a:rPr lang="en-US" sz="2600" dirty="0"/>
              <a:t>Predict the emotion in a feedback</a:t>
            </a:r>
            <a:endParaRPr lang="ru-RU" sz="2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341327"/>
            <a:ext cx="4367531" cy="949829"/>
          </a:xfrm>
        </p:spPr>
        <p:txBody>
          <a:bodyPr/>
          <a:lstStyle/>
          <a:p>
            <a:r>
              <a:rPr lang="en-US" dirty="0"/>
              <a:t>Jesse Annan</a:t>
            </a:r>
          </a:p>
          <a:p>
            <a:endParaRPr lang="en-US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WORD CLOUD: Negative Sentiments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AF96D-09FD-CA7B-A054-CB2C268A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6" y="0"/>
            <a:ext cx="687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WORD CLOUD: Neutral Sentiments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5C70B-1A51-A6A0-76CF-C97A02D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1" y="0"/>
            <a:ext cx="687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6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WORD CLOUD: Positive Sentiments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A71ED-BDA4-A07E-7E41-37F728020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227" y="0"/>
            <a:ext cx="687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-up of a printed circuit board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7053" r="27053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6171" y="5862102"/>
            <a:ext cx="4548187" cy="639683"/>
          </a:xfrm>
        </p:spPr>
        <p:txBody>
          <a:bodyPr>
            <a:normAutofit/>
          </a:bodyPr>
          <a:lstStyle/>
          <a:p>
            <a:r>
              <a:rPr lang="en-US" sz="2400" dirty="0"/>
              <a:t>Test set: 20%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Classification Model selection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FED93173-C256-134A-7995-1A8EC51E6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424903"/>
              </p:ext>
            </p:extLst>
          </p:nvPr>
        </p:nvGraphicFramePr>
        <p:xfrm>
          <a:off x="6910023" y="2542137"/>
          <a:ext cx="4064000" cy="23779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80489164"/>
                    </a:ext>
                  </a:extLst>
                </a:gridCol>
              </a:tblGrid>
              <a:tr h="7926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LOGISTIC 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99065"/>
                  </a:ext>
                </a:extLst>
              </a:tr>
              <a:tr h="7926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SUPPORT VECTOR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879854"/>
                  </a:ext>
                </a:extLst>
              </a:tr>
              <a:tr h="7926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NAÏVE BAYES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834099"/>
                  </a:ext>
                </a:extLst>
              </a:tr>
            </a:tbl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199D0CC-DB7E-B286-8A42-50ECC91FBE26}"/>
              </a:ext>
            </a:extLst>
          </p:cNvPr>
          <p:cNvSpPr txBox="1">
            <a:spLocks/>
          </p:cNvSpPr>
          <p:nvPr/>
        </p:nvSpPr>
        <p:spPr>
          <a:xfrm>
            <a:off x="6256171" y="5334146"/>
            <a:ext cx="4548187" cy="63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BOW size: 8556 words </a:t>
            </a:r>
          </a:p>
        </p:txBody>
      </p:sp>
    </p:spTree>
    <p:extLst>
      <p:ext uri="{BB962C8B-B14F-4D97-AF65-F5344CB8AC3E}">
        <p14:creationId xmlns:p14="http://schemas.microsoft.com/office/powerpoint/2010/main" val="207083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7F1A8-A177-E1BC-FDF3-D9A74F95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BEST ACCURACY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6B46-18F6-CC58-E70A-9BB0D1ED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14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32550-E921-39FF-A870-98871EEB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US"/>
              <a:t>Logistic Regression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E0A1C-33F5-C668-5973-C5C9003F9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>
            <a:normAutofit/>
          </a:bodyPr>
          <a:lstStyle/>
          <a:p>
            <a:r>
              <a:rPr lang="en-US" sz="2000" dirty="0"/>
              <a:t>Train Accuracy Score: </a:t>
            </a:r>
            <a:r>
              <a:rPr lang="en-US" sz="2000" b="1" dirty="0">
                <a:solidFill>
                  <a:srgbClr val="BC7FBB"/>
                </a:solidFill>
              </a:rPr>
              <a:t>92.18 %</a:t>
            </a:r>
          </a:p>
          <a:p>
            <a:r>
              <a:rPr lang="en-US" sz="2000" dirty="0"/>
              <a:t>Test Accuracy Score: </a:t>
            </a:r>
            <a:r>
              <a:rPr lang="en-US" sz="2000" b="1" dirty="0">
                <a:solidFill>
                  <a:srgbClr val="BC7FBB"/>
                </a:solidFill>
              </a:rPr>
              <a:t>78.89 %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DAF3B-3F23-9A73-3BF5-A1785EDFE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73" y="812547"/>
            <a:ext cx="6410098" cy="487167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FA01F-C4BB-018A-D5CC-43A16713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3595867"/>
            <a:ext cx="4482539" cy="19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9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6B46-18F6-CC58-E70A-9BB0D1ED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15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32550-E921-39FF-A870-98871EEB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US"/>
              <a:t>Support Vector Machine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E0A1C-33F5-C668-5973-C5C9003F9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>
            <a:normAutofit/>
          </a:bodyPr>
          <a:lstStyle/>
          <a:p>
            <a:r>
              <a:rPr lang="en-US" sz="2000" dirty="0"/>
              <a:t>Train Accuracy Score: 91.69 %</a:t>
            </a:r>
          </a:p>
          <a:p>
            <a:r>
              <a:rPr lang="en-US" sz="2000" dirty="0"/>
              <a:t>Test Accuracy Score: 78.62 %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D0F318-1791-FCCF-D272-37A5D8CC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331" y="783306"/>
            <a:ext cx="6420983" cy="4879946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B4EA2-C358-51BB-84EB-DD980AE1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6" y="3679004"/>
            <a:ext cx="4673425" cy="19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5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6B46-18F6-CC58-E70A-9BB0D1ED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16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A32550-E921-39FF-A870-98871EEB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US"/>
              <a:t>Naïve Bayes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E0A1C-33F5-C668-5973-C5C9003F9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>
            <a:normAutofit/>
          </a:bodyPr>
          <a:lstStyle/>
          <a:p>
            <a:r>
              <a:rPr lang="en-US" sz="2000" dirty="0"/>
              <a:t>Train Accuracy Score: 83.64 %</a:t>
            </a:r>
          </a:p>
          <a:p>
            <a:r>
              <a:rPr lang="en-US" sz="2000" dirty="0"/>
              <a:t>Test Accuracy Score: 75.61 %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79F36-2743-F76C-6170-FC976EC1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899" y="826849"/>
            <a:ext cx="6317191" cy="480106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C6A956-C7AE-CFC4-E350-A0C99C12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8" y="3652775"/>
            <a:ext cx="4939425" cy="20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94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Robot operating a machine">
            <a:extLst>
              <a:ext uri="{FF2B5EF4-FFF2-40B4-BE49-F238E27FC236}">
                <a16:creationId xmlns:a16="http://schemas.microsoft.com/office/drawing/2014/main" id="{F2662C24-9877-50A1-2CF9-1E343F4793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3553" r="2355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A32550-E921-39FF-A870-98871EEB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846442"/>
            <a:ext cx="4503295" cy="78263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Hyperparameter Optimization:</a:t>
            </a:r>
            <a:br>
              <a:rPr lang="en-US" sz="2700" dirty="0"/>
            </a:br>
            <a:r>
              <a:rPr lang="en-US" sz="2000" dirty="0"/>
              <a:t>Stemming and (1,2)-gram BOW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7F1A8-A177-E1BC-FDF3-D9A74F95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Hyperparameter optimization: Stemming and (1,2)-gram BOW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E6B46-18F6-CC58-E70A-9BB0D1ED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9E0A1C-33F5-C668-5973-C5C9003F9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7436" y="2442359"/>
            <a:ext cx="4548187" cy="639683"/>
          </a:xfrm>
        </p:spPr>
        <p:txBody>
          <a:bodyPr>
            <a:noAutofit/>
          </a:bodyPr>
          <a:lstStyle/>
          <a:p>
            <a:r>
              <a:rPr lang="en-US" sz="1600" b="0" dirty="0"/>
              <a:t>Train Accuracy Score: </a:t>
            </a:r>
            <a:r>
              <a:rPr lang="en-US" sz="1600" dirty="0">
                <a:solidFill>
                  <a:srgbClr val="BC7FBB"/>
                </a:solidFill>
              </a:rPr>
              <a:t>98.39 %</a:t>
            </a:r>
          </a:p>
          <a:p>
            <a:r>
              <a:rPr lang="en-US" sz="1600" b="0" dirty="0"/>
              <a:t>Test Accuracy Score: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BC7FBB"/>
                </a:solidFill>
              </a:rPr>
              <a:t>80.40 %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30EBC18-04A6-A0A1-ED61-07AA21DFA7EB}"/>
              </a:ext>
            </a:extLst>
          </p:cNvPr>
          <p:cNvSpPr txBox="1">
            <a:spLocks/>
          </p:cNvSpPr>
          <p:nvPr/>
        </p:nvSpPr>
        <p:spPr>
          <a:xfrm>
            <a:off x="7019556" y="1793996"/>
            <a:ext cx="4503295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9A34A06B-E4A0-82BA-7EFA-46497170614B}"/>
              </a:ext>
            </a:extLst>
          </p:cNvPr>
          <p:cNvSpPr txBox="1">
            <a:spLocks/>
          </p:cNvSpPr>
          <p:nvPr/>
        </p:nvSpPr>
        <p:spPr>
          <a:xfrm>
            <a:off x="7019555" y="3037681"/>
            <a:ext cx="4503295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Support Vector Machines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24F0168-77C0-0C64-978A-B7BAF93F057B}"/>
              </a:ext>
            </a:extLst>
          </p:cNvPr>
          <p:cNvSpPr txBox="1">
            <a:spLocks/>
          </p:cNvSpPr>
          <p:nvPr/>
        </p:nvSpPr>
        <p:spPr>
          <a:xfrm>
            <a:off x="7377435" y="3730405"/>
            <a:ext cx="4548187" cy="639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Train Accuracy Score: 93.16 %</a:t>
            </a:r>
          </a:p>
          <a:p>
            <a:r>
              <a:rPr lang="en-US" sz="1600" b="0" dirty="0"/>
              <a:t>Test Accuracy Score: 77.60 %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9416CB21-F518-9985-014A-95419B4ED728}"/>
              </a:ext>
            </a:extLst>
          </p:cNvPr>
          <p:cNvSpPr txBox="1">
            <a:spLocks/>
          </p:cNvSpPr>
          <p:nvPr/>
        </p:nvSpPr>
        <p:spPr>
          <a:xfrm>
            <a:off x="6910023" y="4281366"/>
            <a:ext cx="4503295" cy="782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Naïve Bayes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EE4C664-8543-6A4B-DB11-C173BDE2CBCA}"/>
              </a:ext>
            </a:extLst>
          </p:cNvPr>
          <p:cNvSpPr txBox="1">
            <a:spLocks/>
          </p:cNvSpPr>
          <p:nvPr/>
        </p:nvSpPr>
        <p:spPr>
          <a:xfrm>
            <a:off x="7377434" y="4909078"/>
            <a:ext cx="4548187" cy="639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/>
              <a:t>Train Accuracy Score: 91.44 %</a:t>
            </a:r>
          </a:p>
          <a:p>
            <a:r>
              <a:rPr lang="en-US" sz="1600" b="0" dirty="0"/>
              <a:t>Test Accuracy Score: 72.75 %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1612030-FB06-CEB6-B482-0E82E9B673E4}"/>
              </a:ext>
            </a:extLst>
          </p:cNvPr>
          <p:cNvSpPr txBox="1">
            <a:spLocks/>
          </p:cNvSpPr>
          <p:nvPr/>
        </p:nvSpPr>
        <p:spPr>
          <a:xfrm>
            <a:off x="5935499" y="5797769"/>
            <a:ext cx="4864757" cy="63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(1,2)-gram BOW size: 61100 words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639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FURTHER RESEARCH</a:t>
            </a:r>
            <a:br>
              <a:rPr lang="en-US" sz="2400" dirty="0"/>
            </a:br>
            <a:r>
              <a:rPr lang="en-US" sz="2400" dirty="0"/>
              <a:t>RECOMMENDATION</a:t>
            </a:r>
            <a:endParaRPr lang="ru-RU" sz="2400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63BF4-D87E-EC6F-85BB-94D4076E5CDB}"/>
              </a:ext>
            </a:extLst>
          </p:cNvPr>
          <p:cNvSpPr txBox="1"/>
          <p:nvPr/>
        </p:nvSpPr>
        <p:spPr>
          <a:xfrm>
            <a:off x="596141" y="2003845"/>
            <a:ext cx="506581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Discard “neutral sentiment” </a:t>
            </a:r>
          </a:p>
          <a:p>
            <a:r>
              <a:rPr lang="en-US" sz="2800" dirty="0"/>
              <a:t>contains  words classified</a:t>
            </a:r>
          </a:p>
          <a:p>
            <a:r>
              <a:rPr lang="en-US" sz="2800" dirty="0"/>
              <a:t>as negative or positive.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Optimizing algorithm by</a:t>
            </a:r>
          </a:p>
          <a:p>
            <a:r>
              <a:rPr lang="en-US" sz="2800" dirty="0"/>
              <a:t>concatenating “negative</a:t>
            </a:r>
          </a:p>
          <a:p>
            <a:r>
              <a:rPr lang="en-US" sz="2800" dirty="0"/>
              <a:t>reason“ and “text” feature.</a:t>
            </a:r>
          </a:p>
        </p:txBody>
      </p:sp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09782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Black and white airplan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7047" r="27047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Set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6171" y="5862102"/>
            <a:ext cx="4548187" cy="639683"/>
          </a:xfrm>
        </p:spPr>
        <p:txBody>
          <a:bodyPr>
            <a:normAutofit/>
          </a:bodyPr>
          <a:lstStyle/>
          <a:p>
            <a:r>
              <a:rPr lang="en-US" sz="2400" dirty="0"/>
              <a:t>Data set shape: 14640 x 15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Twitter US Airline Sentiment | Kaggle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8FC1D76-99E7-6033-F39B-DE8AAC38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235934"/>
              </p:ext>
            </p:extLst>
          </p:nvPr>
        </p:nvGraphicFramePr>
        <p:xfrm>
          <a:off x="6344991" y="1979403"/>
          <a:ext cx="5313610" cy="373670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56805">
                  <a:extLst>
                    <a:ext uri="{9D8B030D-6E8A-4147-A177-3AD203B41FA5}">
                      <a16:colId xmlns:a16="http://schemas.microsoft.com/office/drawing/2014/main" val="3917101368"/>
                    </a:ext>
                  </a:extLst>
                </a:gridCol>
                <a:gridCol w="2656805">
                  <a:extLst>
                    <a:ext uri="{9D8B030D-6E8A-4147-A177-3AD203B41FA5}">
                      <a16:colId xmlns:a16="http://schemas.microsoft.com/office/drawing/2014/main" val="2665771976"/>
                    </a:ext>
                  </a:extLst>
                </a:gridCol>
              </a:tblGrid>
              <a:tr h="467088">
                <a:tc>
                  <a:txBody>
                    <a:bodyPr/>
                    <a:lstStyle/>
                    <a:p>
                      <a:r>
                        <a:rPr lang="en-US" dirty="0"/>
                        <a:t>Tweet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Airline 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49123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r>
                        <a:rPr lang="en-US" b="1" dirty="0"/>
                        <a:t>Airline Sentiment 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Negative 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274485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r>
                        <a:rPr lang="en-US" b="1" dirty="0"/>
                        <a:t>Negative Reason 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Airline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9378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Airline Sentiment 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29636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Negative Reason 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Retweet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265397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Tweet Coord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77549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Tweet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Tweet Location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645607"/>
                  </a:ext>
                </a:extLst>
              </a:tr>
              <a:tr h="467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User Time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74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DATA PRE-PROCESSING Data Quality Report</a:t>
            </a:r>
            <a:endParaRPr lang="ru-RU" sz="31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70"/>
            <a:ext cx="4074035" cy="337352"/>
          </a:xfrm>
        </p:spPr>
        <p:txBody>
          <a:bodyPr/>
          <a:lstStyle/>
          <a:p>
            <a:r>
              <a:rPr lang="en-US" dirty="0"/>
              <a:t>Data quality report for features with less than 11 unique entries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A58DD-00EC-6CAA-3281-5055ADE0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35" y="2434503"/>
            <a:ext cx="10407327" cy="28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  <a:br>
              <a:rPr lang="en-US" dirty="0"/>
            </a:br>
            <a:r>
              <a:rPr lang="en-US" sz="2700" dirty="0"/>
              <a:t>Removing stop words, reserved words and tags</a:t>
            </a:r>
            <a:endParaRPr lang="ru-RU" sz="27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Removed features with over 50% missing, removed https, @, emojis, and regs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Before removing tags, stop words, and regular expressions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28AD32-39AF-F983-2DA5-FBC42C021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49" y="2580271"/>
            <a:ext cx="10465101" cy="24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PREPROCESSING</a:t>
            </a:r>
            <a:br>
              <a:rPr lang="en-US" dirty="0"/>
            </a:br>
            <a:r>
              <a:rPr lang="en-US" sz="2700" dirty="0"/>
              <a:t>Removing stop words, reserved words and tags</a:t>
            </a:r>
            <a:endParaRPr lang="ru-RU" sz="27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Removed features with over 50% missing, removed https, @, emojis, and regs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After removing tags, stop words, and regular expressions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97061-EA5E-E645-69E8-3DD04BB8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63" y="2600325"/>
            <a:ext cx="10261615" cy="244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7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06981036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SENTIMENTS</a:t>
            </a:r>
            <a:endParaRPr lang="ru-RU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6904914" y="2782651"/>
            <a:ext cx="384048" cy="384048"/>
          </a:xfrm>
          <a:prstGeom prst="ellipse">
            <a:avLst/>
          </a:prstGeom>
          <a:solidFill>
            <a:srgbClr val="543005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391400" y="2751393"/>
            <a:ext cx="1597889" cy="365125"/>
          </a:xfrm>
        </p:spPr>
        <p:txBody>
          <a:bodyPr/>
          <a:lstStyle/>
          <a:p>
            <a:r>
              <a:rPr lang="en-US" dirty="0"/>
              <a:t>62.69%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91399" y="3090701"/>
            <a:ext cx="1597889" cy="365125"/>
          </a:xfrm>
        </p:spPr>
        <p:txBody>
          <a:bodyPr/>
          <a:lstStyle/>
          <a:p>
            <a:r>
              <a:rPr lang="en-US" dirty="0"/>
              <a:t>Negative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6904914" y="3709965"/>
            <a:ext cx="384048" cy="384048"/>
          </a:xfrm>
          <a:prstGeom prst="ellipse">
            <a:avLst/>
          </a:prstGeom>
          <a:solidFill>
            <a:srgbClr val="8C510A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391398" y="3684650"/>
            <a:ext cx="1597889" cy="365125"/>
          </a:xfrm>
        </p:spPr>
        <p:txBody>
          <a:bodyPr/>
          <a:lstStyle/>
          <a:p>
            <a:r>
              <a:rPr lang="en-US" dirty="0"/>
              <a:t>21.17%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11908" y="3966053"/>
            <a:ext cx="1597889" cy="365125"/>
          </a:xfrm>
        </p:spPr>
        <p:txBody>
          <a:bodyPr/>
          <a:lstStyle/>
          <a:p>
            <a:r>
              <a:rPr lang="en-US" dirty="0"/>
              <a:t>Neutral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6883737" y="4637279"/>
            <a:ext cx="384048" cy="384048"/>
          </a:xfrm>
          <a:prstGeom prst="ellipse">
            <a:avLst/>
          </a:prstGeom>
          <a:solidFill>
            <a:srgbClr val="BF812D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7411908" y="4612581"/>
            <a:ext cx="1597889" cy="365125"/>
          </a:xfrm>
        </p:spPr>
        <p:txBody>
          <a:bodyPr/>
          <a:lstStyle/>
          <a:p>
            <a:r>
              <a:rPr lang="en-US" dirty="0"/>
              <a:t>16.14%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11908" y="4931327"/>
            <a:ext cx="1597889" cy="365125"/>
          </a:xfrm>
        </p:spPr>
        <p:txBody>
          <a:bodyPr/>
          <a:lstStyle/>
          <a:p>
            <a:r>
              <a:rPr lang="en-US" dirty="0"/>
              <a:t>Positive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Tweet sentiment percentages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934427192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SENTIMENTS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642753" y="2552821"/>
            <a:ext cx="1597889" cy="36512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543005"/>
                </a:solidFill>
              </a:rPr>
              <a:t>1960</a:t>
            </a:r>
            <a:r>
              <a:rPr lang="en-US" dirty="0"/>
              <a:t> | </a:t>
            </a:r>
            <a:r>
              <a:rPr lang="en-US" dirty="0">
                <a:solidFill>
                  <a:srgbClr val="8C510A"/>
                </a:solidFill>
              </a:rPr>
              <a:t>463</a:t>
            </a:r>
            <a:r>
              <a:rPr lang="en-US" dirty="0"/>
              <a:t> | </a:t>
            </a:r>
            <a:r>
              <a:rPr lang="en-US" dirty="0">
                <a:solidFill>
                  <a:srgbClr val="BF812D"/>
                </a:solidFill>
              </a:rPr>
              <a:t>336</a:t>
            </a:r>
            <a:endParaRPr lang="ru-RU" dirty="0">
              <a:solidFill>
                <a:srgbClr val="BF812D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7241" y="2917946"/>
            <a:ext cx="1597889" cy="365125"/>
          </a:xfrm>
        </p:spPr>
        <p:txBody>
          <a:bodyPr/>
          <a:lstStyle/>
          <a:p>
            <a:r>
              <a:rPr lang="en-US" dirty="0"/>
              <a:t>American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0" y="3467867"/>
            <a:ext cx="1597889" cy="365125"/>
          </a:xfrm>
        </p:spPr>
        <p:txBody>
          <a:bodyPr/>
          <a:lstStyle/>
          <a:p>
            <a:r>
              <a:rPr lang="en-US" dirty="0"/>
              <a:t>Delta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977239" y="4017787"/>
            <a:ext cx="1597889" cy="365125"/>
          </a:xfrm>
        </p:spPr>
        <p:txBody>
          <a:bodyPr/>
          <a:lstStyle/>
          <a:p>
            <a:r>
              <a:rPr lang="en-US" dirty="0"/>
              <a:t>Southwest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Tweet sentiment percentages for each airline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B291A96-4DF5-A198-7F33-4981E4AA41D8}"/>
              </a:ext>
            </a:extLst>
          </p:cNvPr>
          <p:cNvSpPr txBox="1">
            <a:spLocks/>
          </p:cNvSpPr>
          <p:nvPr/>
        </p:nvSpPr>
        <p:spPr>
          <a:xfrm>
            <a:off x="5642753" y="3100508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43005"/>
                </a:solidFill>
              </a:rPr>
              <a:t>955 </a:t>
            </a:r>
            <a:r>
              <a:rPr lang="en-US" dirty="0"/>
              <a:t>| </a:t>
            </a:r>
            <a:r>
              <a:rPr lang="en-US" dirty="0">
                <a:solidFill>
                  <a:srgbClr val="8C510A"/>
                </a:solidFill>
              </a:rPr>
              <a:t>723</a:t>
            </a:r>
            <a:r>
              <a:rPr lang="en-US" dirty="0"/>
              <a:t> | </a:t>
            </a:r>
            <a:r>
              <a:rPr lang="en-US" dirty="0">
                <a:solidFill>
                  <a:srgbClr val="BF812D"/>
                </a:solidFill>
              </a:rPr>
              <a:t>544</a:t>
            </a:r>
            <a:endParaRPr lang="ru-RU" dirty="0">
              <a:solidFill>
                <a:srgbClr val="BF812D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89B030D-53C2-B5C8-D33B-5497C0715977}"/>
              </a:ext>
            </a:extLst>
          </p:cNvPr>
          <p:cNvSpPr txBox="1">
            <a:spLocks/>
          </p:cNvSpPr>
          <p:nvPr/>
        </p:nvSpPr>
        <p:spPr>
          <a:xfrm>
            <a:off x="5642752" y="3652663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43005"/>
                </a:solidFill>
              </a:rPr>
              <a:t>1186</a:t>
            </a:r>
            <a:r>
              <a:rPr lang="en-US" dirty="0"/>
              <a:t> | </a:t>
            </a:r>
            <a:r>
              <a:rPr lang="en-US" dirty="0">
                <a:solidFill>
                  <a:srgbClr val="8C510A"/>
                </a:solidFill>
              </a:rPr>
              <a:t>664</a:t>
            </a:r>
            <a:r>
              <a:rPr lang="en-US" dirty="0"/>
              <a:t> | </a:t>
            </a:r>
            <a:r>
              <a:rPr lang="en-US" dirty="0">
                <a:solidFill>
                  <a:srgbClr val="BF812D"/>
                </a:solidFill>
              </a:rPr>
              <a:t>570</a:t>
            </a:r>
            <a:endParaRPr lang="ru-RU" dirty="0">
              <a:solidFill>
                <a:srgbClr val="BF812D"/>
              </a:solidFill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67DE268-3FE3-2043-6DBD-256E1D222E44}"/>
              </a:ext>
            </a:extLst>
          </p:cNvPr>
          <p:cNvSpPr txBox="1">
            <a:spLocks/>
          </p:cNvSpPr>
          <p:nvPr/>
        </p:nvSpPr>
        <p:spPr>
          <a:xfrm>
            <a:off x="7575128" y="2552821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43005"/>
                </a:solidFill>
              </a:rPr>
              <a:t>2263</a:t>
            </a:r>
            <a:r>
              <a:rPr lang="en-US" dirty="0"/>
              <a:t> | </a:t>
            </a:r>
            <a:r>
              <a:rPr lang="en-US" dirty="0">
                <a:solidFill>
                  <a:srgbClr val="8C510A"/>
                </a:solidFill>
              </a:rPr>
              <a:t>381 </a:t>
            </a:r>
            <a:r>
              <a:rPr lang="en-US" dirty="0"/>
              <a:t>| </a:t>
            </a:r>
            <a:r>
              <a:rPr lang="en-US" dirty="0">
                <a:solidFill>
                  <a:srgbClr val="BF812D"/>
                </a:solidFill>
              </a:rPr>
              <a:t>269</a:t>
            </a:r>
            <a:endParaRPr lang="ru-RU" dirty="0">
              <a:solidFill>
                <a:srgbClr val="BF812D"/>
              </a:solidFill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460D775-9925-4BEE-3D79-092A87FD2051}"/>
              </a:ext>
            </a:extLst>
          </p:cNvPr>
          <p:cNvSpPr txBox="1">
            <a:spLocks/>
          </p:cNvSpPr>
          <p:nvPr/>
        </p:nvSpPr>
        <p:spPr>
          <a:xfrm>
            <a:off x="7811345" y="2917325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400" b="1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 Airways</a:t>
            </a:r>
            <a:endParaRPr lang="ru-R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2DE37B8-9E37-2638-BE57-2CD1979CA7C0}"/>
              </a:ext>
            </a:extLst>
          </p:cNvPr>
          <p:cNvSpPr txBox="1">
            <a:spLocks/>
          </p:cNvSpPr>
          <p:nvPr/>
        </p:nvSpPr>
        <p:spPr>
          <a:xfrm>
            <a:off x="7563920" y="3099887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43005"/>
                </a:solidFill>
              </a:rPr>
              <a:t>2633</a:t>
            </a:r>
            <a:r>
              <a:rPr lang="en-US" dirty="0"/>
              <a:t> |</a:t>
            </a:r>
            <a:r>
              <a:rPr lang="en-US" dirty="0">
                <a:solidFill>
                  <a:srgbClr val="8C510A"/>
                </a:solidFill>
              </a:rPr>
              <a:t> 697 </a:t>
            </a:r>
            <a:r>
              <a:rPr lang="en-US" dirty="0"/>
              <a:t>|</a:t>
            </a:r>
            <a:r>
              <a:rPr lang="en-US" dirty="0">
                <a:solidFill>
                  <a:srgbClr val="BF812D"/>
                </a:solidFill>
              </a:rPr>
              <a:t> 492</a:t>
            </a:r>
            <a:endParaRPr lang="ru-RU" dirty="0">
              <a:solidFill>
                <a:srgbClr val="BF812D"/>
              </a:solidFill>
            </a:endParaRP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F758CB8-2023-14F2-61ED-2299BE5D206F}"/>
              </a:ext>
            </a:extLst>
          </p:cNvPr>
          <p:cNvSpPr txBox="1">
            <a:spLocks/>
          </p:cNvSpPr>
          <p:nvPr/>
        </p:nvSpPr>
        <p:spPr>
          <a:xfrm>
            <a:off x="8028376" y="3467867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400" b="1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United</a:t>
            </a:r>
            <a:endParaRPr lang="ru-R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79E5910-62B1-396A-D23C-171B35FC759A}"/>
              </a:ext>
            </a:extLst>
          </p:cNvPr>
          <p:cNvSpPr txBox="1">
            <a:spLocks/>
          </p:cNvSpPr>
          <p:nvPr/>
        </p:nvSpPr>
        <p:spPr>
          <a:xfrm>
            <a:off x="7569523" y="3652660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43005"/>
                </a:solidFill>
              </a:rPr>
              <a:t>181</a:t>
            </a:r>
            <a:r>
              <a:rPr lang="en-US" dirty="0"/>
              <a:t> | </a:t>
            </a:r>
            <a:r>
              <a:rPr lang="en-US" dirty="0">
                <a:solidFill>
                  <a:srgbClr val="8C510A"/>
                </a:solidFill>
              </a:rPr>
              <a:t>171</a:t>
            </a:r>
            <a:r>
              <a:rPr lang="en-US" dirty="0"/>
              <a:t> | </a:t>
            </a:r>
            <a:r>
              <a:rPr lang="en-US" dirty="0">
                <a:solidFill>
                  <a:srgbClr val="BF812D"/>
                </a:solidFill>
              </a:rPr>
              <a:t>152</a:t>
            </a:r>
            <a:endParaRPr lang="ru-RU" dirty="0">
              <a:solidFill>
                <a:srgbClr val="BF812D"/>
              </a:solidFill>
            </a:endParaRP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A8D73F-3FEF-4786-3C8D-59E421034290}"/>
              </a:ext>
            </a:extLst>
          </p:cNvPr>
          <p:cNvSpPr txBox="1">
            <a:spLocks/>
          </p:cNvSpPr>
          <p:nvPr/>
        </p:nvSpPr>
        <p:spPr>
          <a:xfrm>
            <a:off x="7671708" y="4017785"/>
            <a:ext cx="159788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400" b="1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Virgin America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87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>
            <a:normAutofit/>
          </a:bodyPr>
          <a:lstStyle/>
          <a:p>
            <a:r>
              <a:rPr lang="en-US" dirty="0"/>
              <a:t>NEGATIVE REASONS</a:t>
            </a:r>
            <a:endParaRPr lang="ru-RU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35D577C-5117-AD14-29DA-4B771BC8E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370084"/>
            <a:ext cx="4505098" cy="3512287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CSI: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Customer Service Issue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LF: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Late Flight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CT: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Can't Tell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CF: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Cancelled Flight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LL: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Lost Luggage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BF: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Bad Flight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FBP: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Flight Booking Problems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FAC: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Flight Attendant Complaints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L: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longlines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DL: </a:t>
            </a: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Damaged Luggage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C7990-B9FB-DF6C-CA7A-05A4D4B5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866" y="910076"/>
            <a:ext cx="6653212" cy="4906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E3198E-4FAB-6605-CA60-4C98363A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09" y="0"/>
            <a:ext cx="9939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fb0879af-3eba-417a-a55a-ffe6dcd6ca77"/>
    <ds:schemaRef ds:uri="http://purl.org/dc/dcmitype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151</TotalTime>
  <Words>459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Consolas</vt:lpstr>
      <vt:lpstr>Office Theme</vt:lpstr>
      <vt:lpstr>US AIRLINE SENTIMENT ANALYSIS</vt:lpstr>
      <vt:lpstr>Data Set</vt:lpstr>
      <vt:lpstr>DATA PRE-PROCESSING Data Quality Report</vt:lpstr>
      <vt:lpstr>DATA PREPROCESSING Removing stop words, reserved words and tags</vt:lpstr>
      <vt:lpstr>DATA PREPROCESSING Removing stop words, reserved words and tags</vt:lpstr>
      <vt:lpstr>SENTIMENTS</vt:lpstr>
      <vt:lpstr>SENTIMENTS</vt:lpstr>
      <vt:lpstr>NEGATIVE REASONS</vt:lpstr>
      <vt:lpstr>BIG IMAGE</vt:lpstr>
      <vt:lpstr>PowerPoint Presentation</vt:lpstr>
      <vt:lpstr>PowerPoint Presentation</vt:lpstr>
      <vt:lpstr>PowerPoint Presentation</vt:lpstr>
      <vt:lpstr>MODELS</vt:lpstr>
      <vt:lpstr>Logistic Regression</vt:lpstr>
      <vt:lpstr>Support Vector Machine</vt:lpstr>
      <vt:lpstr>Naïve Bayes</vt:lpstr>
      <vt:lpstr>Hyperparameter Optimization: Stemming and (1,2)-gram BOW</vt:lpstr>
      <vt:lpstr>FURTHER RESEARCH RECOMMENDATION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AIRLINE SENTIMENT ANALYSIS</dc:title>
  <dc:creator>Jesse Annan</dc:creator>
  <cp:lastModifiedBy>Jesse Annan</cp:lastModifiedBy>
  <cp:revision>21</cp:revision>
  <dcterms:created xsi:type="dcterms:W3CDTF">2023-07-20T15:38:45Z</dcterms:created>
  <dcterms:modified xsi:type="dcterms:W3CDTF">2023-07-20T18:27:20Z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